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0" r:id="rId3"/>
    <p:sldId id="263" r:id="rId4"/>
    <p:sldId id="262" r:id="rId5"/>
    <p:sldId id="264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16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17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2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82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25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4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57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4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95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09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8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624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24" r:id="rId6"/>
    <p:sldLayoutId id="2147483720" r:id="rId7"/>
    <p:sldLayoutId id="2147483721" r:id="rId8"/>
    <p:sldLayoutId id="2147483722" r:id="rId9"/>
    <p:sldLayoutId id="2147483723" r:id="rId10"/>
    <p:sldLayoutId id="2147483725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CC286-8821-4A4A-83F6-2A3F1929C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32" y="234242"/>
            <a:ext cx="10993549" cy="1475013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4800" b="1" cap="none" dirty="0">
                <a:ln/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Préparation d’une séance 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CB2C8DFF-D1F0-4E53-8B52-D2AFF4D936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08" r="18925" b="-1"/>
          <a:stretch/>
        </p:blipFill>
        <p:spPr>
          <a:xfrm>
            <a:off x="463827" y="689127"/>
            <a:ext cx="2224107" cy="202353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EEA8B8-A0BC-4001-9B4B-EAFF8A47BE59}"/>
              </a:ext>
            </a:extLst>
          </p:cNvPr>
          <p:cNvSpPr txBox="1"/>
          <p:nvPr/>
        </p:nvSpPr>
        <p:spPr>
          <a:xfrm>
            <a:off x="861390" y="3167545"/>
            <a:ext cx="108800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Préparation d’une activité mettant l’accent sur: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oral</a:t>
            </a:r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57953980-EF32-4847-A95E-9A1341543A90}"/>
              </a:ext>
            </a:extLst>
          </p:cNvPr>
          <p:cNvSpPr/>
          <p:nvPr/>
        </p:nvSpPr>
        <p:spPr>
          <a:xfrm>
            <a:off x="861390" y="5671930"/>
            <a:ext cx="4439480" cy="5426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70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D2C7001-42F8-4C71-9895-DF4F004C5808}"/>
              </a:ext>
            </a:extLst>
          </p:cNvPr>
          <p:cNvSpPr txBox="1">
            <a:spLocks/>
          </p:cNvSpPr>
          <p:nvPr/>
        </p:nvSpPr>
        <p:spPr>
          <a:xfrm>
            <a:off x="431835" y="3608847"/>
            <a:ext cx="11489382" cy="3633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fr-FR" sz="2800" dirty="0"/>
              <a:t>Compréhension orale (prélever des informations données à l’oral)</a:t>
            </a:r>
          </a:p>
          <a:p>
            <a:pPr>
              <a:buFontTx/>
              <a:buChar char="-"/>
            </a:pPr>
            <a:r>
              <a:rPr lang="fr-FR" sz="2800" dirty="0"/>
              <a:t>Expression orale (réaliser un compte-rendu, un exposé)</a:t>
            </a:r>
          </a:p>
          <a:p>
            <a:pPr>
              <a:buFontTx/>
              <a:buChar char="-"/>
            </a:pPr>
            <a:r>
              <a:rPr lang="fr-FR" sz="2800" dirty="0"/>
              <a:t>Expression orale en interaction (dialoguer, répondre à des questions…)</a:t>
            </a:r>
          </a:p>
          <a:p>
            <a:pPr marL="0" indent="0">
              <a:buNone/>
            </a:pPr>
            <a:endParaRPr lang="fr-FR" sz="28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  <a:p>
            <a:pPr marL="0" indent="0">
              <a:buFont typeface="Wingdings 2" panose="05020102010507070707" pitchFamily="18" charset="2"/>
              <a:buNone/>
            </a:pPr>
            <a:endParaRPr lang="fr-FR" sz="2800" dirty="0"/>
          </a:p>
          <a:p>
            <a:pPr marL="0" indent="0">
              <a:buFont typeface="Wingdings 2" panose="05020102010507070707" pitchFamily="18" charset="2"/>
              <a:buNone/>
            </a:pPr>
            <a:endParaRPr lang="fr-FR" sz="2800" dirty="0"/>
          </a:p>
          <a:p>
            <a:pPr marL="0" indent="0">
              <a:buFont typeface="Wingdings 2" panose="05020102010507070707" pitchFamily="18" charset="2"/>
              <a:buNone/>
            </a:pPr>
            <a:endParaRPr lang="fr-FR" dirty="0"/>
          </a:p>
          <a:p>
            <a:pPr marL="0" indent="0">
              <a:buFont typeface="Wingdings 2" panose="05020102010507070707" pitchFamily="18" charset="2"/>
              <a:buNone/>
            </a:pP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A7AFC74-112E-42E9-8F9A-8CD7E03FBCDA}"/>
              </a:ext>
            </a:extLst>
          </p:cNvPr>
          <p:cNvSpPr txBox="1"/>
          <p:nvPr/>
        </p:nvSpPr>
        <p:spPr>
          <a:xfrm>
            <a:off x="503835" y="1504769"/>
            <a:ext cx="85144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Travail oral</a:t>
            </a:r>
          </a:p>
          <a:p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8220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CC286-8821-4A4A-83F6-2A3F1929C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32" y="234242"/>
            <a:ext cx="10993549" cy="1475013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4800" b="1" cap="none" dirty="0">
                <a:ln/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Préparation d’une séance 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CB2C8DFF-D1F0-4E53-8B52-D2AFF4D936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08" r="18925" b="-1"/>
          <a:stretch/>
        </p:blipFill>
        <p:spPr>
          <a:xfrm>
            <a:off x="463827" y="689127"/>
            <a:ext cx="2224107" cy="202353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EEA8B8-A0BC-4001-9B4B-EAFF8A47BE59}"/>
              </a:ext>
            </a:extLst>
          </p:cNvPr>
          <p:cNvSpPr txBox="1"/>
          <p:nvPr/>
        </p:nvSpPr>
        <p:spPr>
          <a:xfrm>
            <a:off x="918146" y="3167545"/>
            <a:ext cx="108800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Préparation d’une activité mettant l’accent sur: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oral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D508AE-0464-42CF-94DD-36679B0B3310}"/>
              </a:ext>
            </a:extLst>
          </p:cNvPr>
          <p:cNvSpPr txBox="1"/>
          <p:nvPr/>
        </p:nvSpPr>
        <p:spPr>
          <a:xfrm>
            <a:off x="861388" y="4106770"/>
            <a:ext cx="108800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3200" dirty="0"/>
              <a:t>Le travail collaboratif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individualisé</a:t>
            </a:r>
          </a:p>
          <a:p>
            <a:r>
              <a:rPr lang="fr-FR" sz="3200" dirty="0"/>
              <a:t>Cette activité devra être accompagnée d’une évaluation diagnostique ou formative.</a:t>
            </a:r>
          </a:p>
        </p:txBody>
      </p:sp>
    </p:spTree>
    <p:extLst>
      <p:ext uri="{BB962C8B-B14F-4D97-AF65-F5344CB8AC3E}">
        <p14:creationId xmlns:p14="http://schemas.microsoft.com/office/powerpoint/2010/main" val="21533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4528854-D563-4824-BAC8-86B8E1CEEE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7762" y="2408185"/>
            <a:ext cx="10786762" cy="42571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900" dirty="0"/>
              <a:t>L’évaluation sommative peut être également certificative dans le cas par exemple du baccalauréat.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0D5D59-D831-49A2-9363-4C2373F34662}"/>
              </a:ext>
            </a:extLst>
          </p:cNvPr>
          <p:cNvSpPr txBox="1"/>
          <p:nvPr/>
        </p:nvSpPr>
        <p:spPr>
          <a:xfrm>
            <a:off x="430558" y="420386"/>
            <a:ext cx="85010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Les évaluations</a:t>
            </a:r>
          </a:p>
          <a:p>
            <a:endParaRPr lang="fr-FR" sz="4000" dirty="0"/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E994DD6-945D-4F19-9F1A-916240018D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64224"/>
              </p:ext>
            </p:extLst>
          </p:nvPr>
        </p:nvGraphicFramePr>
        <p:xfrm>
          <a:off x="641959" y="1084746"/>
          <a:ext cx="10908081" cy="3797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8834">
                  <a:extLst>
                    <a:ext uri="{9D8B030D-6E8A-4147-A177-3AD203B41FA5}">
                      <a16:colId xmlns:a16="http://schemas.microsoft.com/office/drawing/2014/main" val="8012950"/>
                    </a:ext>
                  </a:extLst>
                </a:gridCol>
                <a:gridCol w="3353250">
                  <a:extLst>
                    <a:ext uri="{9D8B030D-6E8A-4147-A177-3AD203B41FA5}">
                      <a16:colId xmlns:a16="http://schemas.microsoft.com/office/drawing/2014/main" val="4089517978"/>
                    </a:ext>
                  </a:extLst>
                </a:gridCol>
                <a:gridCol w="3548449">
                  <a:extLst>
                    <a:ext uri="{9D8B030D-6E8A-4147-A177-3AD203B41FA5}">
                      <a16:colId xmlns:a16="http://schemas.microsoft.com/office/drawing/2014/main" val="3422676582"/>
                    </a:ext>
                  </a:extLst>
                </a:gridCol>
                <a:gridCol w="2727548">
                  <a:extLst>
                    <a:ext uri="{9D8B030D-6E8A-4147-A177-3AD203B41FA5}">
                      <a16:colId xmlns:a16="http://schemas.microsoft.com/office/drawing/2014/main" val="2530805700"/>
                    </a:ext>
                  </a:extLst>
                </a:gridCol>
              </a:tblGrid>
              <a:tr h="593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Evaluation diagnostique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Evaluation formative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Evaluation sommative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2814501"/>
                  </a:ext>
                </a:extLst>
              </a:tr>
              <a:tr h="1785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Pourquoi ?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Identifier les connaissances préalables et les représentations.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Apporter de l’information sur les acquis en construction.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Situer la progression de l’élève par rapport à un objectif donné.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Développer l’auto-évaluation et la </a:t>
                      </a:r>
                      <a:r>
                        <a:rPr lang="fr-FR" sz="2000" dirty="0" err="1">
                          <a:effectLst/>
                        </a:rPr>
                        <a:t>co</a:t>
                      </a:r>
                      <a:r>
                        <a:rPr lang="fr-FR" sz="2000" dirty="0">
                          <a:effectLst/>
                        </a:rPr>
                        <a:t>-évaluation.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Dresser un bilan des connaissances et des compétences des élèves.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5497018"/>
                  </a:ext>
                </a:extLst>
              </a:tr>
              <a:tr h="593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Quand ?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En début d’année, de chapitre ou d’un cours.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En phase d’apprentissage.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A la fin d’un apprentissage.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3981955"/>
                  </a:ext>
                </a:extLst>
              </a:tr>
              <a:tr h="765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Mettre une note ?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Non.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Pas nécessairement. Une note peut être donnée à titre indicatif.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2000" dirty="0">
                          <a:effectLst/>
                        </a:rPr>
                        <a:t>Oui.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2945223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A0B2D4ED-13FA-48DF-B6FB-1A6A6BEA8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58" y="4955059"/>
            <a:ext cx="1176144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Evaluer ne se réduit pas à un contrôle, pas plus qu’une sanction.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n’est pas nécessairement noter.</a:t>
            </a:r>
            <a:endParaRPr kumimoji="0" lang="fr-FR" altLang="fr-F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3415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5CC286-8821-4A4A-83F6-2A3F1929C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32" y="234242"/>
            <a:ext cx="10993549" cy="1475013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4800" b="1" cap="none" dirty="0">
                <a:ln/>
                <a:solidFill>
                  <a:schemeClr val="accent1">
                    <a:lumMod val="75000"/>
                  </a:schemeClr>
                </a:solidFill>
                <a:latin typeface="Bodoni MT Condensed" panose="02070606080606020203" pitchFamily="18" charset="0"/>
              </a:rPr>
              <a:t>Préparation d’une séance 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CB2C8DFF-D1F0-4E53-8B52-D2AFF4D936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08" r="18925" b="-1"/>
          <a:stretch/>
        </p:blipFill>
        <p:spPr>
          <a:xfrm>
            <a:off x="463827" y="689127"/>
            <a:ext cx="2224107" cy="202353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EEEA8B8-A0BC-4001-9B4B-EAFF8A47BE59}"/>
              </a:ext>
            </a:extLst>
          </p:cNvPr>
          <p:cNvSpPr txBox="1"/>
          <p:nvPr/>
        </p:nvSpPr>
        <p:spPr>
          <a:xfrm>
            <a:off x="861390" y="3167545"/>
            <a:ext cx="108800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Préparation d’une activité mettant l’accent sur: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oral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collaboratif</a:t>
            </a:r>
          </a:p>
          <a:p>
            <a:pPr marL="285750" indent="-285750">
              <a:buFontTx/>
              <a:buChar char="-"/>
            </a:pPr>
            <a:r>
              <a:rPr lang="fr-FR" sz="3200" dirty="0"/>
              <a:t>Le travail individualisé</a:t>
            </a:r>
          </a:p>
          <a:p>
            <a:r>
              <a:rPr lang="fr-FR" sz="3200" dirty="0"/>
              <a:t>Cette activité devra être accompagnée d’une évaluation diagnostique ou formative.</a:t>
            </a:r>
          </a:p>
        </p:txBody>
      </p:sp>
    </p:spTree>
    <p:extLst>
      <p:ext uri="{BB962C8B-B14F-4D97-AF65-F5344CB8AC3E}">
        <p14:creationId xmlns:p14="http://schemas.microsoft.com/office/powerpoint/2010/main" val="3507820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52C0DCE-8971-4816-A2BC-8F0350E45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3832" y="868880"/>
            <a:ext cx="10858711" cy="587647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Quelques outils/moyens :</a:t>
            </a:r>
          </a:p>
          <a:p>
            <a:pPr>
              <a:buFontTx/>
              <a:buChar char="-"/>
            </a:pPr>
            <a:r>
              <a:rPr lang="fr-FR" sz="2800" dirty="0"/>
              <a:t>e-</a:t>
            </a:r>
            <a:r>
              <a:rPr lang="fr-FR" sz="2800" dirty="0" err="1"/>
              <a:t>lyco</a:t>
            </a:r>
            <a:r>
              <a:rPr lang="fr-FR" sz="2800" dirty="0"/>
              <a:t>: </a:t>
            </a:r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r>
              <a:rPr lang="fr-FR" sz="2800" dirty="0"/>
              <a:t>Clé USB enregistreuse, dictaphone, scanner à main</a:t>
            </a:r>
          </a:p>
          <a:p>
            <a:pPr>
              <a:buFontTx/>
              <a:buChar char="-"/>
            </a:pPr>
            <a:r>
              <a:rPr lang="fr-FR" sz="2800" dirty="0"/>
              <a:t>Applications smartphone pour s’enregistrer (Lexis Audio Editor)</a:t>
            </a:r>
          </a:p>
          <a:p>
            <a:pPr>
              <a:buFontTx/>
              <a:buChar char="-"/>
            </a:pPr>
            <a:r>
              <a:rPr lang="fr-FR" sz="2800" dirty="0"/>
              <a:t>Capsules vidéo (screen-O-Matic)</a:t>
            </a:r>
          </a:p>
          <a:p>
            <a:pPr>
              <a:buFontTx/>
              <a:buChar char="-"/>
            </a:pPr>
            <a:r>
              <a:rPr lang="fr-FR" sz="2800" dirty="0"/>
              <a:t>Cartes mentales</a:t>
            </a:r>
          </a:p>
          <a:p>
            <a:pPr>
              <a:buFontTx/>
              <a:buChar char="-"/>
            </a:pPr>
            <a:r>
              <a:rPr lang="fr-FR" sz="2800" dirty="0"/>
              <a:t>Classe mutuelle (travailler en îlots, écrire sur les tables, manipuler des étiquettes)</a:t>
            </a:r>
          </a:p>
          <a:p>
            <a:pPr>
              <a:buFontTx/>
              <a:buChar char="-"/>
            </a:pPr>
            <a:r>
              <a:rPr lang="fr-FR" sz="2800" dirty="0"/>
              <a:t>Plans de travail …</a:t>
            </a:r>
          </a:p>
          <a:p>
            <a:pPr>
              <a:buFontTx/>
              <a:buChar char="-"/>
            </a:pPr>
            <a:endParaRPr lang="fr-FR" sz="2800" dirty="0"/>
          </a:p>
          <a:p>
            <a:pPr>
              <a:buFontTx/>
              <a:buChar char="-"/>
            </a:pPr>
            <a:endParaRPr lang="fr-FR" sz="28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A258D52-FF89-4AF8-9377-BF72B5722E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255" b="38803"/>
          <a:stretch/>
        </p:blipFill>
        <p:spPr>
          <a:xfrm>
            <a:off x="8740560" y="798076"/>
            <a:ext cx="3062733" cy="600075"/>
          </a:xfrm>
          <a:prstGeom prst="rect">
            <a:avLst/>
          </a:prstGeom>
        </p:spPr>
      </p:pic>
      <p:grpSp>
        <p:nvGrpSpPr>
          <p:cNvPr id="14" name="Groupe 13">
            <a:extLst>
              <a:ext uri="{FF2B5EF4-FFF2-40B4-BE49-F238E27FC236}">
                <a16:creationId xmlns:a16="http://schemas.microsoft.com/office/drawing/2014/main" id="{813B36A4-27E8-4086-9F8D-6D5BA61CF9E9}"/>
              </a:ext>
            </a:extLst>
          </p:cNvPr>
          <p:cNvGrpSpPr/>
          <p:nvPr/>
        </p:nvGrpSpPr>
        <p:grpSpPr>
          <a:xfrm>
            <a:off x="5248187" y="762379"/>
            <a:ext cx="2985070" cy="1391269"/>
            <a:chOff x="8898888" y="2606453"/>
            <a:chExt cx="2985070" cy="1391269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7C9BD719-5576-418C-A1C8-BFA167ADC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96502" y="2606453"/>
              <a:ext cx="1228725" cy="876300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ED6C4DF-FC80-4016-B75B-55B6FCDCA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98888" y="3264297"/>
              <a:ext cx="1323975" cy="733425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8EA6316C-D4B5-4DC7-8606-088935308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50408" y="3201076"/>
              <a:ext cx="1733550" cy="600075"/>
            </a:xfrm>
            <a:prstGeom prst="rect">
              <a:avLst/>
            </a:prstGeom>
          </p:spPr>
        </p:pic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A7397BB3-7C4F-437A-89DB-1057D6753659}"/>
              </a:ext>
            </a:extLst>
          </p:cNvPr>
          <p:cNvGrpSpPr/>
          <p:nvPr/>
        </p:nvGrpSpPr>
        <p:grpSpPr>
          <a:xfrm>
            <a:off x="2219237" y="1055857"/>
            <a:ext cx="2692534" cy="762000"/>
            <a:chOff x="2144944" y="1499232"/>
            <a:chExt cx="2692534" cy="76200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D4953E0-4E76-4AF9-879C-CC9D56EC7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51603" y="1541489"/>
              <a:ext cx="1285875" cy="6858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5628AA4-99D8-44C7-A7AA-38978F568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44944" y="1499232"/>
              <a:ext cx="1228725" cy="762000"/>
            </a:xfrm>
            <a:prstGeom prst="rect">
              <a:avLst/>
            </a:prstGeom>
          </p:spPr>
        </p:pic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A6973441-F799-48EE-B1E1-FA8E06C52B59}"/>
              </a:ext>
            </a:extLst>
          </p:cNvPr>
          <p:cNvGrpSpPr/>
          <p:nvPr/>
        </p:nvGrpSpPr>
        <p:grpSpPr>
          <a:xfrm>
            <a:off x="659069" y="1692441"/>
            <a:ext cx="6991408" cy="1430059"/>
            <a:chOff x="569128" y="1635882"/>
            <a:chExt cx="6991408" cy="1430059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023F58BC-624C-4706-AD26-B6EA83021925}"/>
                </a:ext>
              </a:extLst>
            </p:cNvPr>
            <p:cNvGrpSpPr/>
            <p:nvPr/>
          </p:nvGrpSpPr>
          <p:grpSpPr>
            <a:xfrm>
              <a:off x="569128" y="1635882"/>
              <a:ext cx="3056768" cy="1229340"/>
              <a:chOff x="8682822" y="4238134"/>
              <a:chExt cx="3056768" cy="1229340"/>
            </a:xfrm>
          </p:grpSpPr>
          <p:pic>
            <p:nvPicPr>
              <p:cNvPr id="19" name="Image 18">
                <a:extLst>
                  <a:ext uri="{FF2B5EF4-FFF2-40B4-BE49-F238E27FC236}">
                    <a16:creationId xmlns:a16="http://schemas.microsoft.com/office/drawing/2014/main" id="{8D69032C-DAE4-464B-A52F-0866F152D3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82822" y="4238134"/>
                <a:ext cx="3028950" cy="800100"/>
              </a:xfrm>
              <a:prstGeom prst="rect">
                <a:avLst/>
              </a:prstGeom>
            </p:spPr>
          </p:pic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9D8C55E4-C652-4B05-8D00-91F41C71C7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815540" y="4591174"/>
                <a:ext cx="1924050" cy="876300"/>
              </a:xfrm>
              <a:prstGeom prst="rect">
                <a:avLst/>
              </a:prstGeom>
            </p:spPr>
          </p:pic>
        </p:grp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A8DD3550-603B-4D50-A7C8-09AD0740D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806929" y="2132491"/>
              <a:ext cx="1447800" cy="93345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55B842E7-59C4-4530-A142-FCA4467720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41236" y="2147708"/>
              <a:ext cx="2019300" cy="8572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820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DividendVTI">
  <a:themeElements>
    <a:clrScheme name="AnalogousFromRegularSeedRightStep">
      <a:dk1>
        <a:srgbClr val="000000"/>
      </a:dk1>
      <a:lt1>
        <a:srgbClr val="FFFFFF"/>
      </a:lt1>
      <a:dk2>
        <a:srgbClr val="412435"/>
      </a:dk2>
      <a:lt2>
        <a:srgbClr val="E2E8E3"/>
      </a:lt2>
      <a:accent1>
        <a:srgbClr val="E729B8"/>
      </a:accent1>
      <a:accent2>
        <a:srgbClr val="D51757"/>
      </a:accent2>
      <a:accent3>
        <a:srgbClr val="E73829"/>
      </a:accent3>
      <a:accent4>
        <a:srgbClr val="D57517"/>
      </a:accent4>
      <a:accent5>
        <a:srgbClr val="B1A51F"/>
      </a:accent5>
      <a:accent6>
        <a:srgbClr val="7DB213"/>
      </a:accent6>
      <a:hlink>
        <a:srgbClr val="31944A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292</Words>
  <Application>Microsoft Office PowerPoint</Application>
  <PresentationFormat>Grand écran</PresentationFormat>
  <Paragraphs>69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Bodoni MT Condensed</vt:lpstr>
      <vt:lpstr>Calibri</vt:lpstr>
      <vt:lpstr>Gill Sans MT</vt:lpstr>
      <vt:lpstr>Wingdings 2</vt:lpstr>
      <vt:lpstr>DividendVTI</vt:lpstr>
      <vt:lpstr>Préparation d’une séance </vt:lpstr>
      <vt:lpstr>Présentation PowerPoint</vt:lpstr>
      <vt:lpstr>Préparation d’une séance </vt:lpstr>
      <vt:lpstr>Présentation PowerPoint</vt:lpstr>
      <vt:lpstr>Préparation d’une séance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Préparation d’une séance</dc:title>
  <dc:creator>Marine LE GRAND</dc:creator>
  <cp:lastModifiedBy>Marine LE GRAND</cp:lastModifiedBy>
  <cp:revision>25</cp:revision>
  <dcterms:created xsi:type="dcterms:W3CDTF">2019-12-23T08:29:12Z</dcterms:created>
  <dcterms:modified xsi:type="dcterms:W3CDTF">2020-01-07T19:52:42Z</dcterms:modified>
</cp:coreProperties>
</file>